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7" r:id="rId3"/>
    <p:sldId id="283" r:id="rId4"/>
    <p:sldId id="284" r:id="rId5"/>
    <p:sldId id="285" r:id="rId6"/>
    <p:sldId id="323" r:id="rId7"/>
    <p:sldId id="286" r:id="rId8"/>
    <p:sldId id="287" r:id="rId9"/>
    <p:sldId id="288" r:id="rId10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22" r:id="rId32"/>
    <p:sldId id="309" r:id="rId33"/>
    <p:sldId id="310" r:id="rId34"/>
    <p:sldId id="311" r:id="rId35"/>
    <p:sldId id="318" r:id="rId36"/>
    <p:sldId id="324" r:id="rId37"/>
    <p:sldId id="312" r:id="rId38"/>
    <p:sldId id="325" r:id="rId39"/>
    <p:sldId id="314" r:id="rId40"/>
    <p:sldId id="315" r:id="rId41"/>
    <p:sldId id="316" r:id="rId42"/>
    <p:sldId id="327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71" r:id="rId51"/>
    <p:sldId id="269" r:id="rId52"/>
    <p:sldId id="270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79" r:id="rId61"/>
    <p:sldId id="280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>
                <a:latin typeface="Ubuntu" panose="020B0604030602030204" charset="0"/>
                <a:cs typeface="Ubuntu" panose="020B0604030602030204" charset="0"/>
              </a:rPr>
              <a:t>Modeling phylogenetic change - </a:t>
            </a:r>
            <a:br>
              <a:rPr lang="" altLang="en-US">
                <a:latin typeface="Ubuntu" panose="020B0604030602030204" charset="0"/>
                <a:cs typeface="Ubuntu" panose="020B0604030602030204" charset="0"/>
              </a:rPr>
            </a:br>
            <a:r>
              <a:rPr lang="" altLang="en-US">
                <a:latin typeface="Ubuntu" panose="020B0604030602030204" charset="0"/>
                <a:cs typeface="Ubuntu" panose="020B0604030602030204" charset="0"/>
              </a:rPr>
              <a:t>Wrap up from last time</a:t>
            </a:r>
            <a:endParaRPr lang="" altLang="en-US">
              <a:latin typeface="Ubuntu" panose="020B0604030602030204" charset="0"/>
              <a:cs typeface="Ubuntu" panose="020B0604030602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7535" cy="5010150"/>
          </a:xfrm>
        </p:spPr>
        <p:txBody>
          <a:bodyPr/>
          <a:p>
            <a:pPr marL="0" indent="0">
              <a:buNone/>
            </a:pPr>
            <a:r>
              <a:rPr lang="" altLang="en-US">
                <a:latin typeface="Ubuntu" panose="020B0604030602030204" charset="0"/>
                <a:cs typeface="Ubuntu" panose="020B0604030602030204" charset="0"/>
              </a:rPr>
              <a:t>Breakout Groups</a:t>
            </a:r>
            <a:endParaRPr lang="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>
                <a:latin typeface="Ubuntu" panose="020B0604030602030204" charset="0"/>
                <a:cs typeface="Ubuntu" panose="020B0604030602030204" charset="0"/>
              </a:rPr>
              <a:t>Questions: </a:t>
            </a:r>
            <a:endParaRPr lang="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>
                <a:latin typeface="Ubuntu" panose="020B0604030602030204" charset="0"/>
                <a:cs typeface="Ubuntu" panose="020B0604030602030204" charset="0"/>
              </a:rPr>
              <a:t>1. Explain how you get the likelihood of a linear regression</a:t>
            </a:r>
            <a:endParaRPr lang="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 sz="2000">
                <a:latin typeface="Ubuntu" panose="020B0604030602030204" charset="0"/>
                <a:cs typeface="Ubuntu" panose="020B0604030602030204" charset="0"/>
              </a:rPr>
              <a:t>	Ex: X = [3,1,4]; Y = [5,2,9]; m = 1, b = 0, σ</a:t>
            </a:r>
            <a:r>
              <a:rPr lang="" altLang="en-US" sz="2000" baseline="30000">
                <a:latin typeface="Ubuntu" panose="020B0604030602030204" charset="0"/>
                <a:cs typeface="Ubuntu" panose="020B0604030602030204" charset="0"/>
              </a:rPr>
              <a:t>2</a:t>
            </a:r>
            <a:r>
              <a:rPr lang="" altLang="en-US" sz="2000">
                <a:latin typeface="Ubuntu" panose="020B0604030602030204" charset="0"/>
                <a:cs typeface="Ubuntu" panose="020B0604030602030204" charset="0"/>
              </a:rPr>
              <a:t>=1</a:t>
            </a:r>
            <a:br>
              <a:rPr lang="" altLang="en-US" sz="2000">
                <a:latin typeface="Ubuntu" panose="020B0604030602030204" charset="0"/>
                <a:cs typeface="Ubuntu" panose="020B0604030602030204" charset="0"/>
              </a:rPr>
            </a:br>
            <a:r>
              <a:rPr lang="" altLang="en-US" sz="2000">
                <a:latin typeface="Ubuntu" panose="020B0604030602030204" charset="0"/>
                <a:cs typeface="Ubuntu" panose="020B0604030602030204" charset="0"/>
              </a:rPr>
              <a:t>	What's lnL? What does Maximum Likelihood mean?</a:t>
            </a:r>
            <a:endParaRPr lang="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endParaRPr lang="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>
                <a:latin typeface="Ubuntu" panose="020B0604030602030204" charset="0"/>
                <a:cs typeface="Ubuntu" panose="020B0604030602030204" charset="0"/>
              </a:rPr>
              <a:t>2. What's the difference between Bayesian &amp; Likelihood methods? </a:t>
            </a:r>
            <a:endParaRPr lang="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r>
              <a:rPr lang="" altLang="en-US">
                <a:latin typeface="Ubuntu" panose="020B0604030602030204" charset="0"/>
                <a:cs typeface="Ubuntu" panose="020B0604030602030204" charset="0"/>
              </a:rPr>
              <a:t>	</a:t>
            </a:r>
            <a:r>
              <a:rPr lang="" altLang="en-US" sz="1800">
                <a:latin typeface="Ubuntu" panose="020B0604030602030204" charset="0"/>
                <a:cs typeface="Ubuntu" panose="020B0604030602030204" charset="0"/>
              </a:rPr>
              <a:t>How does it differ in the Breast Cancer/Cowboy hat example and 	why?</a:t>
            </a:r>
            <a:endParaRPr lang="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endParaRPr lang="" altLang="en-US">
              <a:latin typeface="Ubuntu" panose="020B0604030602030204" charset="0"/>
              <a:cs typeface="Ubuntu" panose="020B0604030602030204" charset="0"/>
            </a:endParaRPr>
          </a:p>
          <a:p>
            <a:pPr marL="0" indent="0">
              <a:buNone/>
            </a:pPr>
            <a:endParaRPr lang="" altLang="en-US">
              <a:latin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C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AC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at least one thing happens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that the last thing that happened ends in an C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T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AT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at least one thing happens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that the last thing that happened ends in an T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" y="365125"/>
            <a:ext cx="8826500" cy="1325880"/>
          </a:xfrm>
        </p:spPr>
        <p:txBody>
          <a:bodyPr>
            <a:normAutofit fontScale="90000"/>
          </a:bodyPr>
          <a:p>
            <a:r>
              <a:rPr lang="x-none" altLang="en-US"/>
              <a:t>One last bit...substitutions vs. "events"  </a:t>
            </a:r>
            <a:endParaRPr lang="x-none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2052955" y="1943100"/>
            <a:ext cx="4492625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ν 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= (3/4)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altLang="en-US" sz="480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x-none" altLang="en-US" sz="48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89611" y="417068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/>
              <a:t>Only 3 out of 4 events results in a substitution. Thus, we can define the substitution rate </a:t>
            </a:r>
            <a:r>
              <a:rPr lang="en-US" i="1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>
                <a:cs typeface="Arial" panose="020B0604020202020204" pitchFamily="34" charset="0"/>
                <a:sym typeface="+mn-ea"/>
              </a:rPr>
              <a:t>. </a:t>
            </a:r>
            <a:endParaRPr lang="x-none" altLang="en-US" i="1"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114675" y="3206750"/>
            <a:ext cx="2534285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ν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/3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4800" i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μ</a:t>
            </a:r>
            <a:r>
              <a:rPr lang="x-none" altLang="en-US" sz="48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x-none" altLang="en-US" sz="48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Content Placeholder 17"/>
          <p:cNvSpPr>
            <a:spLocks noGrp="1"/>
          </p:cNvSpPr>
          <p:nvPr/>
        </p:nvSpPr>
        <p:spPr>
          <a:xfrm>
            <a:off x="741046" y="46228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(e</a:t>
            </a:r>
            <a:r>
              <a:rPr lang="x-none" altLang="en-US" baseline="30000"/>
              <a:t>-</a:t>
            </a:r>
            <a:r>
              <a:rPr lang="x-none" altLang="en-US" baseline="30000">
                <a:cs typeface="Arial" panose="020B0604020202020204" pitchFamily="34" charset="0"/>
              </a:rPr>
              <a:t>μt</a:t>
            </a:r>
            <a:r>
              <a:rPr lang="x-none" altLang="en-US"/>
              <a:t> ) 		+ 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176" y="122491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Content Placeholder 17"/>
          <p:cNvSpPr>
            <a:spLocks noGrp="1"/>
          </p:cNvSpPr>
          <p:nvPr/>
        </p:nvSpPr>
        <p:spPr>
          <a:xfrm>
            <a:off x="729616" y="193294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AC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Content Placeholder 17"/>
          <p:cNvSpPr>
            <a:spLocks noGrp="1"/>
          </p:cNvSpPr>
          <p:nvPr/>
        </p:nvSpPr>
        <p:spPr>
          <a:xfrm>
            <a:off x="719456" y="261175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AT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Content Placeholder 17"/>
          <p:cNvSpPr>
            <a:spLocks noGrp="1"/>
          </p:cNvSpPr>
          <p:nvPr/>
        </p:nvSpPr>
        <p:spPr>
          <a:xfrm>
            <a:off x="741046" y="46228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(1/4) 		+ 	(3/4)(e</a:t>
            </a:r>
            <a:r>
              <a:rPr lang="x-none" altLang="en-US" baseline="30000"/>
              <a:t>-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4</a:t>
            </a:r>
            <a:r>
              <a:rPr lang="en-US" i="1" baseline="30000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/3</a:t>
            </a:r>
            <a:r>
              <a:rPr lang="x-none" altLang="en-US"/>
              <a:t> ) 	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176" y="1224918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(1/4) 		-	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(1/4)</a:t>
            </a:r>
            <a:r>
              <a:rPr lang="x-none" altLang="en-US"/>
              <a:t>(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4</a:t>
            </a:r>
            <a:r>
              <a:rPr lang="en-US" i="1" baseline="30000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/3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Content Placeholder 17"/>
          <p:cNvSpPr>
            <a:spLocks noGrp="1"/>
          </p:cNvSpPr>
          <p:nvPr/>
        </p:nvSpPr>
        <p:spPr>
          <a:xfrm>
            <a:off x="729616" y="1932943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AC</a:t>
            </a:r>
            <a:r>
              <a:rPr lang="x-none" altLang="en-US"/>
              <a:t>  = 	</a:t>
            </a:r>
            <a:r>
              <a:rPr lang="x-none" altLang="en-US">
                <a:sym typeface="+mn-ea"/>
              </a:rPr>
              <a:t>(1/4) 		-	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(1/4)</a:t>
            </a:r>
            <a:r>
              <a:rPr lang="x-none" altLang="en-US">
                <a:sym typeface="+mn-ea"/>
              </a:rPr>
              <a:t>(e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4</a:t>
            </a:r>
            <a:r>
              <a:rPr lang="en-US" i="1" baseline="30000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/3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</a:t>
            </a:r>
            <a:endParaRPr lang="x-none" altLang="en-US"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Content Placeholder 17"/>
          <p:cNvSpPr>
            <a:spLocks noGrp="1"/>
          </p:cNvSpPr>
          <p:nvPr/>
        </p:nvSpPr>
        <p:spPr>
          <a:xfrm>
            <a:off x="719456" y="261175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AT</a:t>
            </a:r>
            <a:r>
              <a:rPr lang="x-none" altLang="en-US"/>
              <a:t>  = 	</a:t>
            </a:r>
            <a:r>
              <a:rPr lang="x-none" altLang="en-US">
                <a:sym typeface="+mn-ea"/>
              </a:rPr>
              <a:t>(1/4) 		-	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(1/4)</a:t>
            </a:r>
            <a:r>
              <a:rPr lang="x-none" altLang="en-US">
                <a:sym typeface="+mn-ea"/>
              </a:rPr>
              <a:t>(e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4</a:t>
            </a:r>
            <a:r>
              <a:rPr lang="en-US" i="1" baseline="30000">
                <a:cs typeface="Arial" panose="020B0604020202020204" pitchFamily="34" charset="0"/>
                <a:sym typeface="+mn-ea"/>
              </a:rPr>
              <a:t>ν</a:t>
            </a:r>
            <a:r>
              <a:rPr lang="x-none" altLang="en-US" i="1" baseline="30000">
                <a:cs typeface="Arial" panose="020B0604020202020204" pitchFamily="34" charset="0"/>
                <a:sym typeface="+mn-ea"/>
              </a:rPr>
              <a:t>/3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</a:t>
            </a:r>
            <a:endParaRPr lang="x-none" altLang="en-US"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97405" y="4643120"/>
            <a:ext cx="548894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800">
                <a:latin typeface="Arial" panose="020B0604020202020204" pitchFamily="34" charset="0"/>
              </a:rPr>
              <a:t>Sanity check: </a:t>
            </a:r>
            <a:br>
              <a:rPr lang="x-none" altLang="en-US" sz="4800">
                <a:latin typeface="Arial" panose="020B0604020202020204" pitchFamily="34" charset="0"/>
              </a:rPr>
            </a:br>
            <a:r>
              <a:rPr lang="x-none" altLang="en-US" sz="4800">
                <a:latin typeface="Arial" panose="020B0604020202020204" pitchFamily="34" charset="0"/>
              </a:rPr>
              <a:t>Do they all add to 1? </a:t>
            </a:r>
            <a:endParaRPr lang="x-none" altLang="en-US" sz="4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775" y="741680"/>
            <a:ext cx="6969760" cy="55156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560" y="384810"/>
            <a:ext cx="8128000" cy="61099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575" y="89535"/>
            <a:ext cx="8250555" cy="6708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026285" y="15830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22475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30095" y="38195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07870" y="494665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812540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03015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32225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7940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Continuous-Time Markov Models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535306" y="308800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4000" i="1"/>
              <a:t>Markov assumption </a:t>
            </a:r>
            <a:r>
              <a:rPr lang="x-none" altLang="en-US" sz="4000"/>
              <a:t>= probability of change depends only on current state, not how long it has been in that state</a:t>
            </a:r>
            <a:endParaRPr lang="x-none" altLang="en-US"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81345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71820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01030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06745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544435" y="15538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34910" y="268033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564120" y="491934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569835" y="38125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156527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15671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15671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155575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26847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2686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2686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26752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51255" y="382778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4975" y="3829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0130" y="382968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7505" y="381825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666"/>
            <a:ext cx="7886712" cy="1325565"/>
          </a:xfrm>
        </p:spPr>
        <p:txBody>
          <a:bodyPr/>
          <a:p>
            <a:r>
              <a:rPr lang="x-none" altLang="en-US"/>
              <a:t>Pruning algorithm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9347"/>
          <a:stretch>
            <a:fillRect/>
          </a:stretch>
        </p:blipFill>
        <p:spPr>
          <a:xfrm>
            <a:off x="282575" y="1387475"/>
            <a:ext cx="8250555" cy="54108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44905" y="493522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34665" y="49244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38065" y="4942840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95440" y="4937125"/>
            <a:ext cx="732155" cy="9048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" y="220980"/>
            <a:ext cx="8677910" cy="5910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35505" y="110680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79775" y="110807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0    1    0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18330" y="111506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19420" y="111061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09410" y="110617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19390" y="111315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7" grpId="0"/>
      <p:bldP spid="6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" y="220980"/>
            <a:ext cx="8677910" cy="59105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35505" y="110680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79775" y="110807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0    1    0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18330" y="111506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1    0    0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19420" y="111061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09410" y="1106170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19390" y="1113155"/>
            <a:ext cx="10179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latin typeface="Arial" panose="020B0604020202020204" pitchFamily="34" charset="0"/>
              </a:rPr>
              <a:t>0    0    1</a:t>
            </a:r>
            <a:endParaRPr lang="x-none" altLang="en-US" sz="1400">
              <a:latin typeface="Arial" panose="020B060402020202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626360" y="2477770"/>
            <a:ext cx="101790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>
                <a:latin typeface="Arial" panose="020B0604020202020204" pitchFamily="34" charset="0"/>
              </a:rPr>
              <a:t>0.12  0.12  0.1</a:t>
            </a:r>
            <a:endParaRPr lang="x-none" altLang="en-US" sz="1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242570"/>
            <a:ext cx="9510395" cy="60890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Returning to our original problem:</a:t>
            </a:r>
            <a:r>
              <a:rPr lang="x-none" altLang="en-US" i="1"/>
              <a:t> </a:t>
            </a:r>
            <a:endParaRPr lang="x-none" altLang="en-US" i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12995" y="2680335"/>
            <a:ext cx="4175125" cy="3558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5" y="3417570"/>
            <a:ext cx="3536950" cy="21196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79625" y="5579745"/>
            <a:ext cx="18332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True Tree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Our model of change depends on time:</a:t>
            </a:r>
            <a:br>
              <a:rPr lang="x-none" altLang="en-US"/>
            </a:br>
            <a:r>
              <a:rPr lang="x-none" altLang="en-US"/>
              <a:t>We must estimate branch lengths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1065" y="2111375"/>
            <a:ext cx="4114165" cy="435165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411480" y="2349500"/>
            <a:ext cx="4171950" cy="3563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/>
              <a:t>Units of branch length will be expected number of substitutions per site</a:t>
            </a:r>
            <a:endParaRPr lang="x-none" altLang="en-US"/>
          </a:p>
          <a:p>
            <a:endParaRPr lang="x-none" altLang="en-US"/>
          </a:p>
          <a:p>
            <a:r>
              <a:rPr lang="x-none" altLang="en-US"/>
              <a:t>(= rate of substitions x time) </a:t>
            </a:r>
            <a:endParaRPr lang="x-none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-111124"/>
            <a:ext cx="7886712" cy="1325565"/>
          </a:xfrm>
        </p:spPr>
        <p:txBody>
          <a:bodyPr/>
          <a:p>
            <a:r>
              <a:rPr lang="x-none" altLang="en-US"/>
              <a:t>Jukes-Cantor Model (JC69)</a:t>
            </a:r>
            <a:endParaRPr lang="x-none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Q matrix </a:t>
            </a:r>
            <a:r>
              <a:rPr lang="x-none" altLang="en-US" i="1"/>
              <a:t>(instantaneous rates)</a:t>
            </a:r>
            <a:endParaRPr lang="x-none" altLang="en-US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      </a:t>
            </a:r>
            <a:r>
              <a:rPr lang="x-none" altLang="en-US" sz="4800" i="1">
                <a:latin typeface="Courier" charset="0"/>
                <a:cs typeface="Courier" charset="0"/>
              </a:rPr>
              <a:t>A    C    G    T</a:t>
            </a:r>
            <a:br>
              <a:rPr lang="x-none" altLang="en-US" sz="4800" i="1">
                <a:latin typeface="Courier" charset="0"/>
                <a:cs typeface="Courier" charset="0"/>
              </a:rPr>
            </a:br>
            <a:endParaRPr lang="x-none" altLang="en-US" sz="4800" i="1">
              <a:latin typeface="Courier" charset="0"/>
              <a:cs typeface="Courier" charset="0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</a:rPr>
              <a:t>A   -3β  </a:t>
            </a:r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β     β    β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 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C    β  -3β    β    β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G    β    β  -3β    β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  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T    β    β     β   -3β   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B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03974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298055" y="255397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-111124"/>
            <a:ext cx="7886712" cy="1325565"/>
          </a:xfrm>
        </p:spPr>
        <p:txBody>
          <a:bodyPr/>
          <a:p>
            <a:r>
              <a:rPr lang="x-none" altLang="en-US"/>
              <a:t>Jukes-Cantor Model (JC69)</a:t>
            </a:r>
            <a:endParaRPr lang="x-none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i="1"/>
              <a:t>Transition probabilities:</a:t>
            </a:r>
            <a:endParaRPr lang="x-none" altLang="en-US" i="1"/>
          </a:p>
        </p:txBody>
      </p:sp>
      <p:sp>
        <p:nvSpPr>
          <p:cNvPr id="11" name="Text Box 10"/>
          <p:cNvSpPr txBox="1"/>
          <p:nvPr/>
        </p:nvSpPr>
        <p:spPr>
          <a:xfrm>
            <a:off x="3141980" y="3190240"/>
            <a:ext cx="392176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P = e</a:t>
            </a:r>
            <a:r>
              <a:rPr lang="x-none" altLang="en-US" sz="6000" baseline="30000">
                <a:latin typeface="Courier 10 Pitch" charset="0"/>
              </a:rPr>
              <a:t>Qt</a:t>
            </a:r>
            <a:r>
              <a:rPr lang="x-none" altLang="en-US" sz="6000">
                <a:latin typeface="Courier 10 Pitch" charset="0"/>
              </a:rPr>
              <a:t> </a:t>
            </a:r>
            <a:endParaRPr lang="x-none" altLang="en-US" sz="6000">
              <a:latin typeface="Courier 10 Pitch" charset="0"/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5223510" y="3986530"/>
            <a:ext cx="428625" cy="5175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67480" y="4654550"/>
            <a:ext cx="36550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800">
                <a:latin typeface="Arial" panose="020B0604020202020204" pitchFamily="34" charset="0"/>
              </a:rPr>
              <a:t>Matrix exponentiation</a:t>
            </a:r>
            <a:endParaRPr lang="x-none" altLang="en-US" sz="2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33718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JC69 is our most basic model. We will be able to do amazing things with generalizations of this one model! 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      A   C    G   T</a:t>
            </a:r>
            <a:br>
              <a:rPr lang="x-none" altLang="en-US" i="1">
                <a:latin typeface="Courier 10 Pitch" charset="0"/>
                <a:cs typeface="Arial" panose="020B0604020202020204" pitchFamily="34" charset="0"/>
              </a:rPr>
            </a:br>
            <a:endParaRPr lang="x-none" altLang="en-US" sz="1600" i="1">
              <a:latin typeface="Courier 10 Pitch" charset="0"/>
              <a:cs typeface="Arial" panose="020B0604020202020204" pitchFamily="34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A    -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	 β    β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C   β     -    β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G   β    β     -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 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T   β    β     β    -    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B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03974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6991985" y="246634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1. All substitutions equally likely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3. Every site has equal probability of substitution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4. Process is constant through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>
                <a:solidFill>
                  <a:srgbClr val="FF0000"/>
                </a:solidFill>
              </a:rPr>
              <a:t>1. All substitutions equally likely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3. Every site has equal probability of substitution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4. Process is constant through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-62229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Kimura 2 Parameter model: K2P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892425" y="1865630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      A    C    G   T</a:t>
            </a:r>
            <a:br>
              <a:rPr lang="x-none" altLang="en-US" i="1">
                <a:latin typeface="Courier 10 Pitch" charset="0"/>
                <a:cs typeface="Arial" panose="020B0604020202020204" pitchFamily="34" charset="0"/>
              </a:rPr>
            </a:br>
            <a:endParaRPr lang="x-none" altLang="en-US" sz="1600" i="1">
              <a:latin typeface="Courier 10 Pitch" charset="0"/>
              <a:cs typeface="Arial" panose="020B0604020202020204" pitchFamily="34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A    -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 	  β    α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C   β     -     β   α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G   α     β    -    β</a:t>
            </a:r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B0604020202020204" pitchFamily="34" charset="0"/>
                <a:sym typeface="+mn-ea"/>
              </a:rPr>
              <a:t>T   β     α     β   -     </a:t>
            </a:r>
            <a:r>
              <a:rPr lang="x-none" altLang="en-US" i="1">
                <a:latin typeface="Courier 10 Pitch" charset="0"/>
                <a:cs typeface="Arial" panose="020B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B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662680" y="258445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787005" y="252984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4570" y="3743960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921385"/>
            <a:ext cx="2526030" cy="24968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Our general CTM</a:t>
            </a:r>
            <a:r>
              <a:rPr lang="" altLang="x-none"/>
              <a:t>C</a:t>
            </a:r>
            <a:r>
              <a:rPr lang="x-none" altLang="en-US"/>
              <a:t> model:</a:t>
            </a:r>
            <a:endParaRPr lang="x-none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2655" y="1628775"/>
            <a:ext cx="6982460" cy="48336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Differences between statistical phylogenetics and parsimony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6260"/>
            <a:ext cx="7886700" cy="47148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600"/>
              <a:t>We get branch lengths in expected number of changes rather than minimum # of changes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expect and probabilistically incorporate all possible paths to the data, not just the shortest path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have the flexbility to modify and compare models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have a straight-forward way to convert branch lengths to time (with fossils or other constraints)</a:t>
            </a:r>
            <a:endParaRPr lang="x-none" altLang="en-US" sz="2600"/>
          </a:p>
          <a:p>
            <a:pPr marL="0" indent="0">
              <a:buNone/>
            </a:pPr>
            <a:r>
              <a:rPr lang="x-none" altLang="en-US" sz="2600"/>
              <a:t>We use ALL OF THE DATA, not just parsimony-informative sites</a:t>
            </a:r>
            <a:endParaRPr lang="x-none" altLang="en-US" sz="2600"/>
          </a:p>
          <a:p>
            <a:endParaRPr lang="x-none" altLang="en-US" sz="2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Example: Parsimony says node 2 can be either A, C, or G with equal number of steps. 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8525" y="2002155"/>
            <a:ext cx="4805680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85" y="449580"/>
            <a:ext cx="8350250" cy="1325880"/>
          </a:xfrm>
        </p:spPr>
        <p:txBody>
          <a:bodyPr>
            <a:normAutofit fontScale="90000"/>
          </a:bodyPr>
          <a:p>
            <a:r>
              <a:rPr lang="x-none" altLang="en-US"/>
              <a:t>Example: </a:t>
            </a:r>
            <a:r>
              <a:rPr lang="" altLang="x-none"/>
              <a:t>What evidence is here that says </a:t>
            </a:r>
            <a:r>
              <a:rPr lang="x-none" altLang="en-US"/>
              <a:t>node 2 is </a:t>
            </a:r>
            <a:r>
              <a:rPr lang="" altLang="x-none"/>
              <a:t>more likely</a:t>
            </a:r>
            <a:r>
              <a:rPr lang="x-none" altLang="en-US"/>
              <a:t> A</a:t>
            </a:r>
            <a:r>
              <a:rPr lang="" altLang="x-none"/>
              <a:t>, than C and G</a:t>
            </a:r>
            <a:r>
              <a:rPr lang="x-none" altLang="en-US"/>
              <a:t>?  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8525" y="2002155"/>
            <a:ext cx="4805680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35" y="1978025"/>
            <a:ext cx="3594735" cy="1325880"/>
          </a:xfrm>
        </p:spPr>
        <p:txBody>
          <a:bodyPr>
            <a:normAutofit fontScale="90000"/>
          </a:bodyPr>
          <a:p>
            <a:r>
              <a:rPr lang="x-none" altLang="en-US"/>
              <a:t>Probabilities are dependent on time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64660" y="40640"/>
            <a:ext cx="4811395" cy="208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90" y="1920240"/>
            <a:ext cx="4819650" cy="48266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" y="2349500"/>
            <a:ext cx="3504565" cy="1325880"/>
          </a:xfrm>
        </p:spPr>
        <p:txBody>
          <a:bodyPr>
            <a:noAutofit/>
          </a:bodyPr>
          <a:p>
            <a:r>
              <a:rPr lang="x-none" altLang="en-US" sz="3200"/>
              <a:t>How many parameters for each?</a:t>
            </a:r>
            <a:br>
              <a:rPr lang="x-none" altLang="en-US" sz="3200"/>
            </a:br>
            <a:br>
              <a:rPr lang="x-none" altLang="en-US" sz="3200"/>
            </a:br>
            <a:r>
              <a:rPr lang="x-none" altLang="en-US" sz="3200"/>
              <a:t>What do the models suggest about evolution?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652"/>
          <a:stretch>
            <a:fillRect/>
          </a:stretch>
        </p:blipFill>
        <p:spPr>
          <a:xfrm>
            <a:off x="3439160" y="516890"/>
            <a:ext cx="5660390" cy="329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85" y="3580130"/>
            <a:ext cx="5705475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" y="79375"/>
            <a:ext cx="9059545" cy="1325880"/>
          </a:xfrm>
        </p:spPr>
        <p:txBody>
          <a:bodyPr/>
          <a:p>
            <a:pPr algn="ctr"/>
            <a:r>
              <a:rPr lang="x-none" altLang="en-US" sz="3200"/>
              <a:t>Dealing with among-site and time-heterogeneity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6610" y="1267460"/>
            <a:ext cx="7164070" cy="5363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4420" y="349567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36015" y="628459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345" y="318770"/>
            <a:ext cx="8983345" cy="4780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1480" y="82550"/>
            <a:ext cx="5805170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315" y="292735"/>
            <a:ext cx="8027670" cy="60674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4615" y="-132715"/>
            <a:ext cx="8312785" cy="3283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2967355"/>
            <a:ext cx="265049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05" y="2958465"/>
            <a:ext cx="3655695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5" y="2961640"/>
            <a:ext cx="2048510" cy="1467485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185420" y="2952115"/>
            <a:ext cx="216725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Double Bracket 12"/>
          <p:cNvSpPr/>
          <p:nvPr/>
        </p:nvSpPr>
        <p:spPr>
          <a:xfrm>
            <a:off x="2546985" y="2964180"/>
            <a:ext cx="275399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Double Bracket 13"/>
          <p:cNvSpPr/>
          <p:nvPr/>
        </p:nvSpPr>
        <p:spPr>
          <a:xfrm>
            <a:off x="5363845" y="2912745"/>
            <a:ext cx="363664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694815"/>
            <a:ext cx="8833485" cy="2141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3919220"/>
            <a:ext cx="320548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7770" y="1476375"/>
            <a:ext cx="6268720" cy="534797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Among-site rate variation</a:t>
            </a:r>
            <a:endParaRPr lang="x-none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5" name="Shape 515"/>
          <p:cNvPicPr preferRelativeResize="0">
            <a:picLocks noChangeAspect="1"/>
          </p:cNvPicPr>
          <p:nvPr>
            <p:ph idx="1"/>
          </p:nvPr>
        </p:nvPicPr>
        <p:blipFill>
          <a:blip r:embed="rId1">
            <a:lum bright="-90000" contrast="96000"/>
          </a:blip>
          <a:stretch>
            <a:fillRect/>
          </a:stretch>
        </p:blipFill>
        <p:spPr>
          <a:xfrm>
            <a:off x="-8255" y="-152400"/>
            <a:ext cx="952500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2">
            <a:lum bright="-100000" contrast="100000"/>
          </a:blip>
          <a:stretch>
            <a:fillRect/>
          </a:stretch>
        </p:blipFill>
        <p:spPr>
          <a:xfrm>
            <a:off x="-26035" y="3009265"/>
            <a:ext cx="9626600" cy="338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51131"/>
            <a:ext cx="7886712" cy="1325565"/>
          </a:xfrm>
        </p:spPr>
        <p:txBody>
          <a:bodyPr/>
          <a:p>
            <a:r>
              <a:rPr lang="x-none" altLang="en-US"/>
              <a:t>Poisson Process</a:t>
            </a:r>
            <a:endParaRPr lang="x-none" alt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805" y="3023870"/>
            <a:ext cx="7007225" cy="5715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89990" y="2547620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52090" y="2544445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67685" y="2549525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883275" y="2543810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61810" y="2540635"/>
            <a:ext cx="0" cy="434975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1781810" y="2542540"/>
            <a:ext cx="327025" cy="1499235"/>
          </a:xfrm>
          <a:prstGeom prst="leftBrace">
            <a:avLst>
              <a:gd name="adj1" fmla="val 8333"/>
              <a:gd name="adj2" fmla="val 5002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32080" y="3773170"/>
            <a:ext cx="37795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Interinterval time ~ Exponential (</a:t>
            </a:r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λ)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Mean = 1/</a:t>
            </a:r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λ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4467225"/>
            <a:ext cx="2875280" cy="2299970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5400000">
            <a:off x="3909695" y="-1013460"/>
            <a:ext cx="327025" cy="6725920"/>
          </a:xfrm>
          <a:prstGeom prst="leftBrace">
            <a:avLst>
              <a:gd name="adj1" fmla="val 8333"/>
              <a:gd name="adj2" fmla="val 500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264410" y="1424940"/>
            <a:ext cx="373253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Expected number of events ~ Poisson (</a:t>
            </a:r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λt) 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35" y="4316730"/>
            <a:ext cx="3083560" cy="23799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4634865" y="3841115"/>
            <a:ext cx="3779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Jukes Cantor (JC69)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411595" y="4206875"/>
            <a:ext cx="31369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algn="l"/>
            <a:r>
              <a:rPr lang="x-none" altLang="en-US" i="1">
                <a:latin typeface="Courier" charset="0"/>
                <a:cs typeface="Courier" charset="0"/>
                <a:sym typeface="+mn-ea"/>
              </a:rPr>
              <a:t>β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342380" y="4755515"/>
            <a:ext cx="31369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algn="l"/>
            <a:r>
              <a:rPr lang="x-none" altLang="en-US" i="1">
                <a:latin typeface="Courier" charset="0"/>
                <a:cs typeface="Courier" charset="0"/>
                <a:sym typeface="+mn-ea"/>
              </a:rPr>
              <a:t>β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475605" y="5202555"/>
            <a:ext cx="31369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algn="l"/>
            <a:r>
              <a:rPr lang="x-none" altLang="en-US" i="1">
                <a:latin typeface="Courier" charset="0"/>
                <a:cs typeface="Courier" charset="0"/>
                <a:sym typeface="+mn-ea"/>
              </a:rPr>
              <a:t>β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421880" y="5180965"/>
            <a:ext cx="31369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algn="l"/>
            <a:r>
              <a:rPr lang="x-none" altLang="en-US" i="1">
                <a:latin typeface="Courier" charset="0"/>
                <a:cs typeface="Courier" charset="0"/>
                <a:sym typeface="+mn-ea"/>
              </a:rPr>
              <a:t>β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370320" y="6264910"/>
            <a:ext cx="31369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algn="l"/>
            <a:r>
              <a:rPr lang="x-none" altLang="en-US" i="1">
                <a:latin typeface="Courier" charset="0"/>
                <a:cs typeface="Courier" charset="0"/>
                <a:sym typeface="+mn-ea"/>
              </a:rPr>
              <a:t>β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363970" y="5631180"/>
            <a:ext cx="31369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p>
            <a:pPr algn="l"/>
            <a:r>
              <a:rPr lang="x-none" altLang="en-US" i="1">
                <a:latin typeface="Courier" charset="0"/>
                <a:cs typeface="Courier" charset="0"/>
                <a:sym typeface="+mn-ea"/>
              </a:rPr>
              <a:t>β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91710" y="3324860"/>
            <a:ext cx="3584575" cy="3461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Site-specific rates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grayscl/>
            <a:lum contrast="30000"/>
          </a:blip>
          <a:srcRect b="4501"/>
          <a:stretch>
            <a:fillRect/>
          </a:stretch>
        </p:blipFill>
        <p:spPr>
          <a:xfrm>
            <a:off x="176530" y="2113280"/>
            <a:ext cx="8587740" cy="34086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195" y="171450"/>
            <a:ext cx="8721725" cy="659257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65" y="62865"/>
            <a:ext cx="9003665" cy="667829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35" y="46355"/>
            <a:ext cx="8785860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-13970"/>
            <a:ext cx="8973185" cy="679831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Invariable sites model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Every site has a probability, </a:t>
            </a:r>
            <a:r>
              <a:rPr lang="x-none" altLang="en-US" i="1"/>
              <a:t>P</a:t>
            </a:r>
            <a:r>
              <a:rPr lang="x-none" altLang="en-US" i="1" baseline="-25000"/>
              <a:t>invar</a:t>
            </a:r>
            <a:r>
              <a:rPr lang="x-none" altLang="en-US"/>
              <a:t> of being </a:t>
            </a:r>
            <a:r>
              <a:rPr lang="x-none" altLang="en-US" i="1"/>
              <a:t>invariant</a:t>
            </a:r>
            <a:endParaRPr lang="x-none" altLang="en-US" i="1"/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 i="1">
                <a:sym typeface="+mn-ea"/>
              </a:rPr>
              <a:t>P</a:t>
            </a:r>
            <a:r>
              <a:rPr lang="x-none" altLang="en-US" i="1" baseline="-25000">
                <a:sym typeface="+mn-ea"/>
              </a:rPr>
              <a:t>invar</a:t>
            </a:r>
            <a:r>
              <a:rPr lang="x-none" altLang="en-US">
                <a:sym typeface="+mn-ea"/>
              </a:rPr>
              <a:t> estimated from the data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Every site gets its likelihood estimated in two parts: If it were invariant &amp; variable (as normal)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Often designated "+I" (e.g. HKY85 + I)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1" y="109221"/>
            <a:ext cx="7886712" cy="1325565"/>
          </a:xfrm>
        </p:spPr>
        <p:txBody>
          <a:bodyPr/>
          <a:p>
            <a:r>
              <a:rPr lang="x-none" altLang="en-US"/>
              <a:t>Gamma-distributed rates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95" y="1472565"/>
            <a:ext cx="4798695" cy="524256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x-none" altLang="en-US"/>
              <a:t>Rate categories set by a discrete gamma distribution (e.g. 4 rate categories)</a:t>
            </a:r>
            <a:endParaRPr lang="x-none" altLang="en-US"/>
          </a:p>
          <a:p>
            <a:pPr marL="0" indent="0">
              <a:buNone/>
            </a:pPr>
            <a:br>
              <a:rPr lang="x-none" altLang="en-US"/>
            </a:br>
            <a:r>
              <a:rPr lang="x-none" altLang="en-US"/>
              <a:t>Estimate </a:t>
            </a:r>
            <a:r>
              <a:rPr lang="x-none" altLang="en-US" i="1">
                <a:cs typeface="Arial" panose="020B0604020202020204" pitchFamily="34" charset="0"/>
              </a:rPr>
              <a:t>α</a:t>
            </a:r>
            <a:endParaRPr lang="x-none" altLang="en-US" i="1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 i="1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cs typeface="Arial" panose="020B0604020202020204" pitchFamily="34" charset="0"/>
              </a:rPr>
              <a:t>Site likelihoods calculated for each rate category and summed</a:t>
            </a:r>
            <a:endParaRPr lang="x-none" altLang="en-US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cs typeface="Arial" panose="020B0604020202020204" pitchFamily="34" charset="0"/>
              </a:rPr>
              <a:t>"+G" </a:t>
            </a:r>
            <a:endParaRPr lang="x-none" altLang="en-US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cs typeface="Arial" panose="020B0604020202020204" pitchFamily="34" charset="0"/>
              </a:rPr>
              <a:t>(e.g. HKY85 + I + G)</a:t>
            </a:r>
            <a:endParaRPr lang="x-none" altLang="en-US"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560" y="2469515"/>
            <a:ext cx="3982085" cy="32169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35" y="263525"/>
            <a:ext cx="8642350" cy="1325880"/>
          </a:xfrm>
        </p:spPr>
        <p:txBody>
          <a:bodyPr/>
          <a:p>
            <a:r>
              <a:rPr lang="x-none" altLang="en-US" sz="3600"/>
              <a:t>Discretizing the Gamma distribution</a:t>
            </a:r>
            <a:endParaRPr lang="x-none" alt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0" y="1517015"/>
            <a:ext cx="87420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71" y="19240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OK...but how do we decide which model to use?!?!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8095" y="1424305"/>
            <a:ext cx="5252720" cy="52285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43028"/>
            <a:ext cx="7886712" cy="4351344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400"/>
              <a:t>Ideally, fit all models while simultaneously estimating tree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More practical: 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Start with a not-too-bad tree, fit all the possible models, rank them by some criterion, pick the best one and use in a full analysis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Criteria: Likelihood ratio test, Akaike Information Criterion, Bayesian Information Criterion, Decision Theory, Bayesian model selection, Bayesian hypothesis testing or model averaging </a:t>
            </a:r>
            <a:endParaRPr lang="x-none" altLang="en-US" sz="2400"/>
          </a:p>
        </p:txBody>
      </p:sp>
      <p:sp>
        <p:nvSpPr>
          <p:cNvPr id="4" name="Title 3"/>
          <p:cNvSpPr/>
          <p:nvPr>
            <p:ph type="title"/>
          </p:nvPr>
        </p:nvSpPr>
        <p:spPr>
          <a:xfrm>
            <a:off x="617856" y="-75564"/>
            <a:ext cx="7886712" cy="1325565"/>
          </a:xfrm>
        </p:spPr>
        <p:txBody>
          <a:bodyPr/>
          <a:p>
            <a:r>
              <a:rPr lang="x-none" altLang="en-US"/>
              <a:t>Model testing</a:t>
            </a:r>
            <a:endParaRPr lang="x-none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954020" y="994410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A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635625" y="352615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T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50640" y="410654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C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48510" y="407860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G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9255" y="3389630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B0604020202020204" pitchFamily="34" charset="0"/>
              </a:rPr>
              <a:t>A</a:t>
            </a:r>
            <a:endParaRPr lang="x-none" altLang="en-US" sz="7200" b="1">
              <a:latin typeface="Arial" panose="020B0604020202020204" pitchFamily="34" charset="0"/>
            </a:endParaRPr>
          </a:p>
        </p:txBody>
      </p:sp>
      <p:sp>
        <p:nvSpPr>
          <p:cNvPr id="9" name="Left Arrow 8"/>
          <p:cNvSpPr/>
          <p:nvPr/>
        </p:nvSpPr>
        <p:spPr>
          <a:xfrm rot="19440000">
            <a:off x="1276350" y="2434590"/>
            <a:ext cx="1435100" cy="64897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6920000">
            <a:off x="2212975" y="279971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5180000">
            <a:off x="3191510" y="278320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3620000">
            <a:off x="4182110" y="2428240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514475" y="177419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B0604020202020204" pitchFamily="34" charset="0"/>
              </a:rPr>
              <a:t>β</a:t>
            </a:r>
            <a:endParaRPr lang="en-US" sz="4800">
              <a:cs typeface="Arial" panose="020B0604020202020204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141855" y="275844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B0604020202020204" pitchFamily="34" charset="0"/>
              </a:rPr>
              <a:t>β</a:t>
            </a:r>
            <a:endParaRPr lang="en-US" sz="4800">
              <a:cs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105910" y="261747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B0604020202020204" pitchFamily="34" charset="0"/>
              </a:rPr>
              <a:t>β</a:t>
            </a:r>
            <a:endParaRPr lang="en-US" sz="4800">
              <a:cs typeface="Arial" panose="020B06040202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32045" y="1875155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B0604020202020204" pitchFamily="34" charset="0"/>
              </a:rPr>
              <a:t>β</a:t>
            </a:r>
            <a:endParaRPr lang="en-US" sz="4800">
              <a:cs typeface="Arial" panose="020B0604020202020204" pitchFamily="3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017260" y="389255"/>
            <a:ext cx="191897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μ </a:t>
            </a:r>
            <a:r>
              <a:rPr lang="x-none" altLang="en-US" sz="4800">
                <a:latin typeface="Arial" panose="020B0604020202020204" pitchFamily="34" charset="0"/>
                <a:cs typeface="Arial" panose="020B0604020202020204" pitchFamily="34" charset="0"/>
              </a:rPr>
              <a:t>= 4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A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</a:t>
            </a:r>
            <a:endParaRPr lang="x-none" altLang="en-US"/>
          </a:p>
          <a:p>
            <a:pPr marL="0" indent="0">
              <a:buNone/>
            </a:pPr>
            <a:r>
              <a:rPr lang="" altLang="x-none"/>
              <a:t>	</a:t>
            </a:r>
            <a:r>
              <a:rPr lang="x-none" altLang="en-US"/>
              <a:t>Probability nothing happened + </a:t>
            </a:r>
            <a:endParaRPr lang="x-none" altLang="en-US"/>
          </a:p>
          <a:p>
            <a:pPr marL="0" indent="0">
              <a:buNone/>
            </a:pPr>
            <a:r>
              <a:rPr lang="" altLang="x-none"/>
              <a:t>	</a:t>
            </a:r>
            <a:r>
              <a:rPr lang="x-none" altLang="en-US"/>
              <a:t>Probability something happened, but that </a:t>
            </a:r>
            <a:r>
              <a:rPr lang="" altLang="x-none"/>
              <a:t>	</a:t>
            </a:r>
            <a:r>
              <a:rPr lang="x-none" altLang="en-US"/>
              <a:t>the last thing that happened ended in an A</a:t>
            </a:r>
            <a:endParaRPr lang="x-none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A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AA</a:t>
            </a:r>
            <a:r>
              <a:rPr lang="x-none" altLang="en-US"/>
              <a:t>  = 	(e</a:t>
            </a:r>
            <a:r>
              <a:rPr lang="x-none" altLang="en-US" baseline="30000"/>
              <a:t>-</a:t>
            </a:r>
            <a:r>
              <a:rPr lang="x-none" altLang="en-US" baseline="30000">
                <a:cs typeface="Arial" panose="020B0604020202020204" pitchFamily="34" charset="0"/>
              </a:rPr>
              <a:t>μt</a:t>
            </a:r>
            <a:r>
              <a:rPr lang="x-none" altLang="en-US"/>
              <a:t> ) 		+ 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Right Arrow 1"/>
          <p:cNvSpPr/>
          <p:nvPr/>
        </p:nvSpPr>
        <p:spPr>
          <a:xfrm rot="16260000">
            <a:off x="2633980" y="36188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544445" y="4387215"/>
            <a:ext cx="158940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something doesn't  happen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at least one thing happens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that the last thing that happened ends in an A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127625" y="5960745"/>
            <a:ext cx="35775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 algn="l">
              <a:buNone/>
            </a:pPr>
            <a:r>
              <a:rPr lang="" altLang="en-US" sz="280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π</a:t>
            </a:r>
            <a:r>
              <a:rPr lang="" altLang="en-US" sz="2800" baseline="-250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" altLang="en-US" sz="2800">
                <a:latin typeface="Times New Roman" panose="02020603050405020304" charset="0"/>
                <a:cs typeface="Times New Roman" panose="02020603050405020304" charset="0"/>
              </a:rPr>
              <a:t>= </a:t>
            </a:r>
            <a:r>
              <a:rPr 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π</a:t>
            </a:r>
            <a:r>
              <a:rPr lang="" altLang="en-US" sz="28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lang="" altLang="en-US" sz="2800">
                <a:latin typeface="Times New Roman" panose="02020603050405020304" charset="0"/>
                <a:cs typeface="Times New Roman" panose="02020603050405020304" charset="0"/>
              </a:rPr>
              <a:t> = </a:t>
            </a:r>
            <a:r>
              <a:rPr 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π</a:t>
            </a:r>
            <a:r>
              <a:rPr lang="" altLang="en-US" sz="28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lang="en-US" altLang="en-US" sz="28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= </a:t>
            </a:r>
            <a:r>
              <a:rPr 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π</a:t>
            </a:r>
            <a:r>
              <a:rPr lang="" altLang="en-US" sz="28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 </a:t>
            </a:r>
            <a:r>
              <a:rPr lang="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= </a:t>
            </a:r>
            <a:r>
              <a:rPr lang="" altLang="en-US" sz="2800">
                <a:latin typeface="Times New Roman" panose="02020603050405020304" charset="0"/>
                <a:cs typeface="Times New Roman" panose="02020603050405020304" charset="0"/>
              </a:rPr>
              <a:t>1/4)</a:t>
            </a:r>
            <a:endParaRPr lang="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 (very) simple phylogeny...</a:t>
            </a:r>
            <a:endParaRPr lang="x-none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2100" y="2188845"/>
            <a:ext cx="5804535" cy="12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978910" y="1564640"/>
            <a:ext cx="14998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>
                <a:latin typeface="Arial" panose="020B0604020202020204" pitchFamily="34" charset="0"/>
              </a:rPr>
              <a:t>time</a:t>
            </a:r>
            <a:endParaRPr lang="x-none" altLang="en-US" sz="360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9005" y="1828165"/>
            <a:ext cx="116586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>
                <a:latin typeface="Arial" panose="020B0604020202020204" pitchFamily="34" charset="0"/>
              </a:rPr>
              <a:t>A</a:t>
            </a:r>
            <a:endParaRPr lang="x-none" altLang="en-US" sz="4000" b="1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94575" y="1901825"/>
            <a:ext cx="868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 b="1">
                <a:latin typeface="Arial" panose="020B0604020202020204" pitchFamily="34" charset="0"/>
              </a:rPr>
              <a:t>G</a:t>
            </a:r>
            <a:endParaRPr lang="x-none" altLang="en-US" sz="3600" b="1">
              <a:latin typeface="Arial" panose="020B0604020202020204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830581" y="286766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P</a:t>
            </a:r>
            <a:r>
              <a:rPr lang="x-none" altLang="en-US" baseline="-25000"/>
              <a:t>AG</a:t>
            </a:r>
            <a:r>
              <a:rPr lang="x-none" altLang="en-US"/>
              <a:t>  = 				(1 - </a:t>
            </a:r>
            <a:r>
              <a:rPr lang="x-none" altLang="en-US">
                <a:sym typeface="+mn-ea"/>
              </a:rPr>
              <a:t>e</a:t>
            </a:r>
            <a:r>
              <a:rPr lang="x-none" altLang="en-US" baseline="30000">
                <a:sym typeface="+mn-ea"/>
              </a:rPr>
              <a:t>-</a:t>
            </a:r>
            <a:r>
              <a:rPr lang="x-none" altLang="en-US" baseline="30000">
                <a:cs typeface="Arial" panose="020B0604020202020204" pitchFamily="34" charset="0"/>
                <a:sym typeface="+mn-ea"/>
              </a:rPr>
              <a:t>μt</a:t>
            </a:r>
            <a:r>
              <a:rPr lang="x-none" altLang="en-US">
                <a:cs typeface="Arial" panose="020B0604020202020204" pitchFamily="34" charset="0"/>
                <a:sym typeface="+mn-ea"/>
              </a:rPr>
              <a:t>)(1/4)</a:t>
            </a:r>
            <a:endParaRPr lang="x-none" altLang="en-US"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 rot="16260000">
            <a:off x="5636260" y="365696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60000">
            <a:off x="6656070" y="3664585"/>
            <a:ext cx="964565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34330" y="4507865"/>
            <a:ext cx="12979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at least one thing happens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44640" y="4497705"/>
            <a:ext cx="158940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Arial" panose="020B0604020202020204" pitchFamily="34" charset="0"/>
              </a:rPr>
              <a:t>Probability that the last thing that happened ends in an G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5673</Words>
  <Application>WPS Presentation</Application>
  <PresentationFormat>Widescreen</PresentationFormat>
  <Paragraphs>348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3" baseType="lpstr">
      <vt:lpstr>Arial</vt:lpstr>
      <vt:lpstr>SimSun</vt:lpstr>
      <vt:lpstr>Wingdings</vt:lpstr>
      <vt:lpstr>微软雅黑</vt:lpstr>
      <vt:lpstr>Arial Unicode MS</vt:lpstr>
      <vt:lpstr>Calibri</vt:lpstr>
      <vt:lpstr>Trebuchet MS</vt:lpstr>
      <vt:lpstr>Courier 10 Pitch</vt:lpstr>
      <vt:lpstr>Gubbi</vt:lpstr>
      <vt:lpstr>Ubuntu</vt:lpstr>
      <vt:lpstr>Courier</vt:lpstr>
      <vt:lpstr>MT Extra</vt:lpstr>
      <vt:lpstr>Times New Roman</vt:lpstr>
      <vt:lpstr>Office Theme</vt:lpstr>
      <vt:lpstr>PowerPoint 演示文稿</vt:lpstr>
      <vt:lpstr>Continuous-Time Markov Models</vt:lpstr>
      <vt:lpstr>Our model of change depends on time: We must estimate branch lengths</vt:lpstr>
      <vt:lpstr>Probabilities are dependent on time</vt:lpstr>
      <vt:lpstr>Poisson Process</vt:lpstr>
      <vt:lpstr>PowerPoint 演示文稿</vt:lpstr>
      <vt:lpstr>A (very) simple phylogeny...</vt:lpstr>
      <vt:lpstr>A (very) simple phylogeny...</vt:lpstr>
      <vt:lpstr>A (very) simple phylogeny...</vt:lpstr>
      <vt:lpstr>A (very) simple phylogeny...</vt:lpstr>
      <vt:lpstr>A (very) simple phylogeny...</vt:lpstr>
      <vt:lpstr>One last bit...substitutions vs. "events"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Pruning algorithm</vt:lpstr>
      <vt:lpstr>PowerPoint 演示文稿</vt:lpstr>
      <vt:lpstr>PowerPoint 演示文稿</vt:lpstr>
      <vt:lpstr>PowerPoint 演示文稿</vt:lpstr>
      <vt:lpstr>Returning to our original problem: </vt:lpstr>
      <vt:lpstr>Jukes-Cantor Model (JC69)</vt:lpstr>
      <vt:lpstr>Jukes-Cantor Model (JC69)</vt:lpstr>
      <vt:lpstr>PowerPoint 演示文稿</vt:lpstr>
      <vt:lpstr>Back to biology - Are JC69's assumptions realistic? </vt:lpstr>
      <vt:lpstr>Back to biology - Are JC69's assumptions realistic? </vt:lpstr>
      <vt:lpstr>PowerPoint 演示文稿</vt:lpstr>
      <vt:lpstr>Our general CTMP model:</vt:lpstr>
      <vt:lpstr>Differences between statistical phylogenetics and parsimony</vt:lpstr>
      <vt:lpstr>Example: Parsimony says node 2 can be either A, C, or G with equal number of steps. </vt:lpstr>
      <vt:lpstr>Example: Likelihood will say that node 2 is most likely A. Why?  </vt:lpstr>
      <vt:lpstr>How many parameters for each?  What do the models suggest about evolution?</vt:lpstr>
      <vt:lpstr>Dealing with among-site and time-heterogeneity</vt:lpstr>
      <vt:lpstr>PowerPoint 演示文稿</vt:lpstr>
      <vt:lpstr>PowerPoint 演示文稿</vt:lpstr>
      <vt:lpstr>PowerPoint 演示文稿</vt:lpstr>
      <vt:lpstr>PowerPoint 演示文稿</vt:lpstr>
      <vt:lpstr>General Time-Reversible Model</vt:lpstr>
      <vt:lpstr>General Time-Reversible Model</vt:lpstr>
      <vt:lpstr>Among-site rate variation</vt:lpstr>
      <vt:lpstr>PowerPoint 演示文稿</vt:lpstr>
      <vt:lpstr>Site-specific rates</vt:lpstr>
      <vt:lpstr>PowerPoint 演示文稿</vt:lpstr>
      <vt:lpstr>PowerPoint 演示文稿</vt:lpstr>
      <vt:lpstr>PowerPoint 演示文稿</vt:lpstr>
      <vt:lpstr>PowerPoint 演示文稿</vt:lpstr>
      <vt:lpstr>Invariable sites model</vt:lpstr>
      <vt:lpstr>Gamma-distributed rates</vt:lpstr>
      <vt:lpstr>Discretizing the Gamma distribution</vt:lpstr>
      <vt:lpstr>OK...but how do we decide which model to use?!?!</vt:lpstr>
      <vt:lpstr>Model testing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Substitution models &amp; discrete character evolution</dc:title>
  <dc:creator>juyeda</dc:creator>
  <cp:lastModifiedBy>juyeda</cp:lastModifiedBy>
  <cp:revision>10</cp:revision>
  <dcterms:created xsi:type="dcterms:W3CDTF">2020-09-08T13:34:45Z</dcterms:created>
  <dcterms:modified xsi:type="dcterms:W3CDTF">2020-09-08T13:34:45Z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